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3" r:id="rId3"/>
    <p:sldId id="262" r:id="rId4"/>
    <p:sldId id="265" r:id="rId5"/>
    <p:sldId id="266" r:id="rId6"/>
    <p:sldId id="258" r:id="rId7"/>
    <p:sldId id="257" r:id="rId8"/>
    <p:sldId id="264" r:id="rId9"/>
    <p:sldId id="259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8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F8AB2A-9092-439E-B303-77E4B7B7A1F5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742B0CB-B24B-4D91-A862-6652D90C3FB7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Организация психологической поддержки родителей и детей в условиях самоизоляции</a:t>
          </a:r>
          <a:endParaRPr lang="ru-RU" dirty="0"/>
        </a:p>
      </dgm:t>
    </dgm:pt>
    <dgm:pt modelId="{B173AEE2-1E34-4A97-9F1E-57386FC66B6A}" type="parTrans" cxnId="{311D9EB8-56AC-4C6C-AA9C-056CCBE14AD7}">
      <dgm:prSet/>
      <dgm:spPr/>
      <dgm:t>
        <a:bodyPr/>
        <a:lstStyle/>
        <a:p>
          <a:endParaRPr lang="ru-RU"/>
        </a:p>
      </dgm:t>
    </dgm:pt>
    <dgm:pt modelId="{CBE7A34B-3416-4DF4-B1A3-0A7A4DA6E5D9}" type="sibTrans" cxnId="{311D9EB8-56AC-4C6C-AA9C-056CCBE14AD7}">
      <dgm:prSet/>
      <dgm:spPr/>
      <dgm:t>
        <a:bodyPr/>
        <a:lstStyle/>
        <a:p>
          <a:endParaRPr lang="ru-RU"/>
        </a:p>
      </dgm:t>
    </dgm:pt>
    <dgm:pt modelId="{3DB8344B-0F76-4E24-8598-9A0096A818AD}">
      <dgm:prSet phldrT="[Текст]"/>
      <dgm:spPr/>
      <dgm:t>
        <a:bodyPr/>
        <a:lstStyle/>
        <a:p>
          <a:r>
            <a:rPr lang="ru-RU" dirty="0" smtClean="0"/>
            <a:t>Особое внимание уделяется обучающимся группы риска и детям с ОВЗ</a:t>
          </a:r>
          <a:endParaRPr lang="ru-RU" dirty="0"/>
        </a:p>
      </dgm:t>
    </dgm:pt>
    <dgm:pt modelId="{5E0DDE1F-CEB6-4349-8ACE-86ECBD77B088}" type="parTrans" cxnId="{C6CF5C80-5208-4395-B290-4E8349E2517F}">
      <dgm:prSet/>
      <dgm:spPr/>
      <dgm:t>
        <a:bodyPr/>
        <a:lstStyle/>
        <a:p>
          <a:endParaRPr lang="ru-RU"/>
        </a:p>
      </dgm:t>
    </dgm:pt>
    <dgm:pt modelId="{45072EA8-5293-41C9-8239-1140B9137DE3}" type="sibTrans" cxnId="{C6CF5C80-5208-4395-B290-4E8349E2517F}">
      <dgm:prSet/>
      <dgm:spPr/>
      <dgm:t>
        <a:bodyPr/>
        <a:lstStyle/>
        <a:p>
          <a:endParaRPr lang="ru-RU"/>
        </a:p>
      </dgm:t>
    </dgm:pt>
    <dgm:pt modelId="{55E768AC-6D2E-4896-AC01-801A005BE7D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Организация психолого-педагогической поддержки образовательного процесса  в условиях дистанционного обучения</a:t>
          </a:r>
          <a:endParaRPr lang="ru-RU" dirty="0"/>
        </a:p>
      </dgm:t>
    </dgm:pt>
    <dgm:pt modelId="{36EAED72-C82B-4248-B72B-D4C2087B474A}" type="parTrans" cxnId="{4F07DFA6-536C-46DA-89ED-9131C4E654F1}">
      <dgm:prSet/>
      <dgm:spPr/>
      <dgm:t>
        <a:bodyPr/>
        <a:lstStyle/>
        <a:p>
          <a:endParaRPr lang="ru-RU"/>
        </a:p>
      </dgm:t>
    </dgm:pt>
    <dgm:pt modelId="{14C68F1B-4398-4838-9AF9-3375F8D3A73B}" type="sibTrans" cxnId="{4F07DFA6-536C-46DA-89ED-9131C4E654F1}">
      <dgm:prSet/>
      <dgm:spPr/>
      <dgm:t>
        <a:bodyPr/>
        <a:lstStyle/>
        <a:p>
          <a:endParaRPr lang="ru-RU"/>
        </a:p>
      </dgm:t>
    </dgm:pt>
    <dgm:pt modelId="{D1B39B21-AA2D-46A5-9BBB-3B92546C6753}">
      <dgm:prSet phldrT="[Текст]"/>
      <dgm:spPr/>
      <dgm:t>
        <a:bodyPr/>
        <a:lstStyle/>
        <a:p>
          <a:r>
            <a:rPr lang="ru-RU" dirty="0" smtClean="0"/>
            <a:t>Профилактика эмоциональных перегрузок у учителей</a:t>
          </a:r>
          <a:endParaRPr lang="ru-RU" dirty="0"/>
        </a:p>
      </dgm:t>
    </dgm:pt>
    <dgm:pt modelId="{3E89AF4B-C646-4B66-AE36-E2D4860EB662}" type="parTrans" cxnId="{EDF76C3A-F1E9-458E-AF54-0F0937FF2DF0}">
      <dgm:prSet/>
      <dgm:spPr/>
      <dgm:t>
        <a:bodyPr/>
        <a:lstStyle/>
        <a:p>
          <a:endParaRPr lang="ru-RU"/>
        </a:p>
      </dgm:t>
    </dgm:pt>
    <dgm:pt modelId="{32B14252-E990-45B1-92FE-5BD0660A5876}" type="sibTrans" cxnId="{EDF76C3A-F1E9-458E-AF54-0F0937FF2DF0}">
      <dgm:prSet/>
      <dgm:spPr/>
      <dgm:t>
        <a:bodyPr/>
        <a:lstStyle/>
        <a:p>
          <a:endParaRPr lang="ru-RU"/>
        </a:p>
      </dgm:t>
    </dgm:pt>
    <dgm:pt modelId="{7D600D18-D511-4330-927F-E9F6E841E832}" type="pres">
      <dgm:prSet presAssocID="{55F8AB2A-9092-439E-B303-77E4B7B7A1F5}" presName="diagram" presStyleCnt="0">
        <dgm:presLayoutVars>
          <dgm:dir/>
          <dgm:resizeHandles val="exact"/>
        </dgm:presLayoutVars>
      </dgm:prSet>
      <dgm:spPr/>
    </dgm:pt>
    <dgm:pt modelId="{B50022FC-3873-4957-ABD2-8DADD4980585}" type="pres">
      <dgm:prSet presAssocID="{5742B0CB-B24B-4D91-A862-6652D90C3FB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E2611-9A4B-4921-BD77-97D7F402AC06}" type="pres">
      <dgm:prSet presAssocID="{CBE7A34B-3416-4DF4-B1A3-0A7A4DA6E5D9}" presName="sibTrans" presStyleCnt="0"/>
      <dgm:spPr/>
    </dgm:pt>
    <dgm:pt modelId="{535917BA-9A6A-43EC-9933-D5FB6732CDA3}" type="pres">
      <dgm:prSet presAssocID="{55E768AC-6D2E-4896-AC01-801A005BE7D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76C3A-F1E9-458E-AF54-0F0937FF2DF0}" srcId="{55E768AC-6D2E-4896-AC01-801A005BE7D5}" destId="{D1B39B21-AA2D-46A5-9BBB-3B92546C6753}" srcOrd="0" destOrd="0" parTransId="{3E89AF4B-C646-4B66-AE36-E2D4860EB662}" sibTransId="{32B14252-E990-45B1-92FE-5BD0660A5876}"/>
    <dgm:cxn modelId="{31D0CDCD-D19B-4CF9-8E55-CEBDEBFF6FD0}" type="presOf" srcId="{3DB8344B-0F76-4E24-8598-9A0096A818AD}" destId="{B50022FC-3873-4957-ABD2-8DADD4980585}" srcOrd="0" destOrd="1" presId="urn:microsoft.com/office/officeart/2005/8/layout/default"/>
    <dgm:cxn modelId="{58A0042D-1C46-4FEA-B204-56FEAFB9F477}" type="presOf" srcId="{55E768AC-6D2E-4896-AC01-801A005BE7D5}" destId="{535917BA-9A6A-43EC-9933-D5FB6732CDA3}" srcOrd="0" destOrd="0" presId="urn:microsoft.com/office/officeart/2005/8/layout/default"/>
    <dgm:cxn modelId="{18086E24-8C83-411C-8196-5F41C60CFC89}" type="presOf" srcId="{55F8AB2A-9092-439E-B303-77E4B7B7A1F5}" destId="{7D600D18-D511-4330-927F-E9F6E841E832}" srcOrd="0" destOrd="0" presId="urn:microsoft.com/office/officeart/2005/8/layout/default"/>
    <dgm:cxn modelId="{78FACD74-C1C4-478E-BAD1-874A2C336C07}" type="presOf" srcId="{5742B0CB-B24B-4D91-A862-6652D90C3FB7}" destId="{B50022FC-3873-4957-ABD2-8DADD4980585}" srcOrd="0" destOrd="0" presId="urn:microsoft.com/office/officeart/2005/8/layout/default"/>
    <dgm:cxn modelId="{311D9EB8-56AC-4C6C-AA9C-056CCBE14AD7}" srcId="{55F8AB2A-9092-439E-B303-77E4B7B7A1F5}" destId="{5742B0CB-B24B-4D91-A862-6652D90C3FB7}" srcOrd="0" destOrd="0" parTransId="{B173AEE2-1E34-4A97-9F1E-57386FC66B6A}" sibTransId="{CBE7A34B-3416-4DF4-B1A3-0A7A4DA6E5D9}"/>
    <dgm:cxn modelId="{C6CF5C80-5208-4395-B290-4E8349E2517F}" srcId="{5742B0CB-B24B-4D91-A862-6652D90C3FB7}" destId="{3DB8344B-0F76-4E24-8598-9A0096A818AD}" srcOrd="0" destOrd="0" parTransId="{5E0DDE1F-CEB6-4349-8ACE-86ECBD77B088}" sibTransId="{45072EA8-5293-41C9-8239-1140B9137DE3}"/>
    <dgm:cxn modelId="{FD2333B8-869C-4272-8AA4-B17CF0C71A6A}" type="presOf" srcId="{D1B39B21-AA2D-46A5-9BBB-3B92546C6753}" destId="{535917BA-9A6A-43EC-9933-D5FB6732CDA3}" srcOrd="0" destOrd="1" presId="urn:microsoft.com/office/officeart/2005/8/layout/default"/>
    <dgm:cxn modelId="{4F07DFA6-536C-46DA-89ED-9131C4E654F1}" srcId="{55F8AB2A-9092-439E-B303-77E4B7B7A1F5}" destId="{55E768AC-6D2E-4896-AC01-801A005BE7D5}" srcOrd="1" destOrd="0" parTransId="{36EAED72-C82B-4248-B72B-D4C2087B474A}" sibTransId="{14C68F1B-4398-4838-9AF9-3375F8D3A73B}"/>
    <dgm:cxn modelId="{EE902C78-A2A9-44F6-8643-144CB49A9012}" type="presParOf" srcId="{7D600D18-D511-4330-927F-E9F6E841E832}" destId="{B50022FC-3873-4957-ABD2-8DADD4980585}" srcOrd="0" destOrd="0" presId="urn:microsoft.com/office/officeart/2005/8/layout/default"/>
    <dgm:cxn modelId="{F4128AF8-365C-47C4-8B4D-D73EF3109AEF}" type="presParOf" srcId="{7D600D18-D511-4330-927F-E9F6E841E832}" destId="{738E2611-9A4B-4921-BD77-97D7F402AC06}" srcOrd="1" destOrd="0" presId="urn:microsoft.com/office/officeart/2005/8/layout/default"/>
    <dgm:cxn modelId="{EEED3DCB-86A6-4BD6-BF0B-713618A7581E}" type="presParOf" srcId="{7D600D18-D511-4330-927F-E9F6E841E832}" destId="{535917BA-9A6A-43EC-9933-D5FB6732CDA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022FC-3873-4957-ABD2-8DADD4980585}">
      <dsp:nvSpPr>
        <dsp:cNvPr id="0" name=""/>
        <dsp:cNvSpPr/>
      </dsp:nvSpPr>
      <dsp:spPr>
        <a:xfrm>
          <a:off x="975" y="890437"/>
          <a:ext cx="3805207" cy="22831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Times New Roman" pitchFamily="18" charset="0"/>
              <a:cs typeface="Times New Roman" pitchFamily="18" charset="0"/>
            </a:rPr>
            <a:t>Организация психологической поддержки родителей и детей в условиях самоизоляции</a:t>
          </a:r>
          <a:endParaRPr lang="ru-RU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Особое внимание уделяется обучающимся группы риска и детям с ОВЗ</a:t>
          </a:r>
          <a:endParaRPr lang="ru-RU" sz="1700" kern="1200" dirty="0"/>
        </a:p>
      </dsp:txBody>
      <dsp:txXfrm>
        <a:off x="975" y="890437"/>
        <a:ext cx="3805207" cy="2283124"/>
      </dsp:txXfrm>
    </dsp:sp>
    <dsp:sp modelId="{535917BA-9A6A-43EC-9933-D5FB6732CDA3}">
      <dsp:nvSpPr>
        <dsp:cNvPr id="0" name=""/>
        <dsp:cNvSpPr/>
      </dsp:nvSpPr>
      <dsp:spPr>
        <a:xfrm>
          <a:off x="4186704" y="890437"/>
          <a:ext cx="3805207" cy="22831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Организация психолого-педагогической поддержки образовательного процесса  в условиях дистанционного обучения</a:t>
          </a:r>
          <a:endParaRPr lang="ru-RU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Профилактика эмоциональных перегрузок у учителей</a:t>
          </a:r>
          <a:endParaRPr lang="ru-RU" sz="1700" kern="1200" dirty="0"/>
        </a:p>
      </dsp:txBody>
      <dsp:txXfrm>
        <a:off x="4186704" y="890437"/>
        <a:ext cx="3805207" cy="2283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6CDDEC3-8642-4859-AEE2-3E45281FB04C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11A1FC5-7EC7-4D39-9100-DCFB32D2CC46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elabuga/page1703722.ht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fon-doveria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a-roditel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4757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Организация психолого-педагогического сопровождения образовательного процесса в условиях дистанционного обучения в Елабужском муниципальном районе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31641" y="414908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МКУ «Управление образования Елабужского муниципального района»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969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1006" y="1542701"/>
            <a:ext cx="5610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Центр психолого-педагогической, медицинской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 социальной помощи «Шанс»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781050" y="261938"/>
            <a:ext cx="7996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можно получить психологическую помощь?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65870" y="2852936"/>
            <a:ext cx="68065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Адрес: 423600 РТ, г. Елабуга, пр. Мира 24а</a:t>
            </a:r>
          </a:p>
          <a:p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 Тел/факс: (885557) 3-71-47 </a:t>
            </a:r>
          </a:p>
          <a:p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e-</a:t>
            </a:r>
            <a:r>
              <a:rPr lang="ru-RU" sz="2400" b="1" dirty="0" err="1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ppmcelabuga</a:t>
            </a:r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@mail.ru </a:t>
            </a:r>
          </a:p>
          <a:p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http.//</a:t>
            </a:r>
            <a:r>
              <a:rPr lang="en-US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https://edu.tatar.ru/elabuga/page1703722.htm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4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2" name="Прямоугольник 1"/>
          <p:cNvSpPr>
            <a:spLocks noChangeArrowheads="1"/>
          </p:cNvSpPr>
          <p:nvPr/>
        </p:nvSpPr>
        <p:spPr bwMode="auto">
          <a:xfrm>
            <a:off x="1115616" y="177800"/>
            <a:ext cx="7380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могут предпринять учителя, чтобы поддержать обучающихся  в период дистанционной формы обучения и  режима самоизоляции?</a:t>
            </a:r>
          </a:p>
        </p:txBody>
      </p:sp>
      <p:sp>
        <p:nvSpPr>
          <p:cNvPr id="7173" name="Прямоугольник 2"/>
          <p:cNvSpPr>
            <a:spLocks noChangeArrowheads="1"/>
          </p:cNvSpPr>
          <p:nvPr/>
        </p:nvSpPr>
        <p:spPr bwMode="auto">
          <a:xfrm>
            <a:off x="611188" y="1535113"/>
            <a:ext cx="48974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обеспечить детям благоприятную позитивную образовательную среду, свободную от стрессов, вызванных стремлением к академическим успехам; </a:t>
            </a:r>
          </a:p>
        </p:txBody>
      </p:sp>
      <p:sp>
        <p:nvSpPr>
          <p:cNvPr id="7174" name="Прямоугольник 3"/>
          <p:cNvSpPr>
            <a:spLocks noChangeArrowheads="1"/>
          </p:cNvSpPr>
          <p:nvPr/>
        </p:nvSpPr>
        <p:spPr bwMode="auto">
          <a:xfrm>
            <a:off x="5508625" y="2179638"/>
            <a:ext cx="3495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сохранять уклад учебной работы с привычными для обучающихся нормами ее оценки; </a:t>
            </a:r>
          </a:p>
        </p:txBody>
      </p:sp>
      <p:sp>
        <p:nvSpPr>
          <p:cNvPr id="7175" name="Прямоугольник 4"/>
          <p:cNvSpPr>
            <a:spLocks noChangeArrowheads="1"/>
          </p:cNvSpPr>
          <p:nvPr/>
        </p:nvSpPr>
        <p:spPr bwMode="auto">
          <a:xfrm>
            <a:off x="2813050" y="3462338"/>
            <a:ext cx="61912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в простой и доступной форме предоставить  детям информацию о COVID-19, как снизить риск заражения необходимости самоизоляции словами, которые дети могут понять в зависимости от своего возраста;</a:t>
            </a:r>
          </a:p>
        </p:txBody>
      </p:sp>
      <p:sp>
        <p:nvSpPr>
          <p:cNvPr id="7176" name="Прямоугольник 5"/>
          <p:cNvSpPr>
            <a:spLocks noChangeArrowheads="1"/>
          </p:cNvSpPr>
          <p:nvPr/>
        </p:nvSpPr>
        <p:spPr bwMode="auto">
          <a:xfrm>
            <a:off x="1287463" y="5280025"/>
            <a:ext cx="6569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используя дистанционные формы обучения, поощрять  развитие  интеллектуальной и творческой деятельности,  поддерживать эмоциональную и умственную активность обучающихся;</a:t>
            </a:r>
          </a:p>
        </p:txBody>
      </p:sp>
      <p:pic>
        <p:nvPicPr>
          <p:cNvPr id="7177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2830513"/>
            <a:ext cx="2262188" cy="226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4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рямоугольник 1"/>
          <p:cNvSpPr>
            <a:spLocks noChangeArrowheads="1"/>
          </p:cNvSpPr>
          <p:nvPr/>
        </p:nvSpPr>
        <p:spPr bwMode="auto">
          <a:xfrm>
            <a:off x="1763688" y="-1326"/>
            <a:ext cx="58326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Чему необходимо научить родителей,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поддержать своих детей в период самоизоляции?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3244850"/>
            <a:ext cx="2579687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Прямоугольник 2"/>
          <p:cNvSpPr>
            <a:spLocks noChangeArrowheads="1"/>
          </p:cNvSpPr>
          <p:nvPr/>
        </p:nvSpPr>
        <p:spPr bwMode="auto">
          <a:xfrm>
            <a:off x="539750" y="1438275"/>
            <a:ext cx="419735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сохранять, поддерживать, культивировать благоприятную, спокойную, доброжелательную атмосферу в </a:t>
            </a:r>
            <a:r>
              <a:rPr lang="ru-RU" sz="20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семье</a:t>
            </a:r>
            <a:endParaRPr lang="ru-RU" sz="20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6" name="Прямоугольник 3"/>
          <p:cNvSpPr>
            <a:spLocks noChangeArrowheads="1"/>
          </p:cNvSpPr>
          <p:nvPr/>
        </p:nvSpPr>
        <p:spPr bwMode="auto">
          <a:xfrm>
            <a:off x="5145088" y="1598613"/>
            <a:ext cx="3910012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воспринимать проблемы и переживания ребенка серьезно, какими бы несущественными они нам, взрослым, ни </a:t>
            </a:r>
            <a:r>
              <a:rPr lang="ru-RU" sz="20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казались</a:t>
            </a:r>
            <a:endParaRPr lang="ru-RU" sz="20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7" name="Прямоугольник 4"/>
          <p:cNvSpPr>
            <a:spLocks noChangeArrowheads="1"/>
          </p:cNvSpPr>
          <p:nvPr/>
        </p:nvSpPr>
        <p:spPr bwMode="auto">
          <a:xfrm>
            <a:off x="573088" y="3068638"/>
            <a:ext cx="4572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поддерживать привычный ритм жизни семьи, насколько это возможно, или создавать  новые семейные правила (традиции), игры, особенно если дети остаются дома </a:t>
            </a:r>
            <a:r>
              <a:rPr lang="ru-RU" sz="20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одни</a:t>
            </a:r>
            <a:endParaRPr lang="ru-RU" sz="20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8" name="Прямоугольник 5"/>
          <p:cNvSpPr>
            <a:spLocks noChangeArrowheads="1"/>
          </p:cNvSpPr>
          <p:nvPr/>
        </p:nvSpPr>
        <p:spPr bwMode="auto">
          <a:xfrm>
            <a:off x="2316163" y="4837113"/>
            <a:ext cx="64087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насколько возможно, поощрять детей продолжать играть и общаться со своими сверстниками/друзьями, обсудив такие виды контактов как регулярные телефонные/видео  звонки, другие соответствующие возрасту ребенка дистанционные формы </a:t>
            </a:r>
            <a:r>
              <a:rPr lang="ru-RU" sz="20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коммуникации </a:t>
            </a:r>
            <a:endParaRPr lang="ru-RU" sz="20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5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620688"/>
            <a:ext cx="6325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Задачи классного руководителя/воспитателя: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5" y="1628800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Быть в контакте с каждым учеником класса каждый день (</a:t>
            </a:r>
            <a:r>
              <a:rPr lang="ru-RU" dirty="0" err="1" smtClean="0"/>
              <a:t>видеозвонки</a:t>
            </a:r>
            <a:r>
              <a:rPr lang="ru-RU" dirty="0" smtClean="0"/>
              <a:t> родителям дошкольников)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Контролировать их эмоциональное состояние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Знать об особенностях каждой семьи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Держать на особом контроле семьи, где родители имеют вредные привычки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В случае возникновения сомнений в эмоциональном и/или физическом благополучии ребенка – довести информацию до администрации 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373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17" y="287718"/>
            <a:ext cx="8884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Задачи администрации образовательной организации: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68428" y="1796916"/>
            <a:ext cx="84800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По каждому сигналу классного руководителя, учителя проводить психолого-педагогический консилиум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Организовать совместную работу с семьей социального педагога, педагога-психолога и др. специалистов ОО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Вести контроль за психолого-педагогическим сопровождением каждого выявленного случая эмоционального и/или физического неблагополучия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144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25514"/>
            <a:ext cx="68586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Размещение информации о возможности получения психологической помощи на сайтах каждой образовательной организации: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772816"/>
            <a:ext cx="80648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Информация о контактах педагога-психолога детского сада и школы и способах связи с ним на 1-й странице новостей и следить, чтобы она постоянно была в начале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3049270"/>
            <a:ext cx="806489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Информация о детском телефоне доверия 8-800-2000-122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789040"/>
            <a:ext cx="806489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Информация о «Центре психолого-педагогической, медицинской и социальной помощи «Шанс»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31199" y="4797152"/>
            <a:ext cx="806489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Наличие вкладки «Психологическая служба» с размещенными материалами по направлениям: детям, родителям, педагогам (материалы размещать в </a:t>
            </a:r>
            <a:r>
              <a:rPr lang="en-US" sz="2000" dirty="0" smtClean="0"/>
              <a:t>PDF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1561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980728"/>
            <a:ext cx="4783681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Педагоги-психологи должны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организовать работу в 2-х направлениях: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03874310"/>
              </p:ext>
            </p:extLst>
          </p:nvPr>
        </p:nvGraphicFramePr>
        <p:xfrm>
          <a:off x="539552" y="1988840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низ 3"/>
          <p:cNvSpPr/>
          <p:nvPr/>
        </p:nvSpPr>
        <p:spPr>
          <a:xfrm rot="1911302">
            <a:off x="3110136" y="1757739"/>
            <a:ext cx="484632" cy="97840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9685027">
            <a:off x="5441764" y="1827022"/>
            <a:ext cx="484632" cy="978408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74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27477"/>
            <a:ext cx="8396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Формы работы педагога-психолога в условиях дистанционного обучения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5" y="836712"/>
            <a:ext cx="8396337" cy="586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Он-</a:t>
            </a:r>
            <a:r>
              <a:rPr lang="ru-RU" dirty="0" err="1" smtClean="0"/>
              <a:t>лайн</a:t>
            </a:r>
            <a:r>
              <a:rPr lang="ru-RU" dirty="0" smtClean="0"/>
              <a:t> консультации для родителей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Рассылки рекомендаций для родителей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Психологическое консультирование через </a:t>
            </a:r>
            <a:r>
              <a:rPr lang="ru-RU" dirty="0" err="1" smtClean="0"/>
              <a:t>вацап</a:t>
            </a:r>
            <a:r>
              <a:rPr lang="ru-RU" dirty="0" smtClean="0"/>
              <a:t>, скайп и пр. ресурсы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Проведение групповых занятия с детьми через скайп</a:t>
            </a:r>
            <a:r>
              <a:rPr lang="ru-RU" dirty="0"/>
              <a:t>, </a:t>
            </a:r>
            <a:r>
              <a:rPr lang="en-US" dirty="0"/>
              <a:t>zoom</a:t>
            </a:r>
            <a:r>
              <a:rPr lang="ru-RU" dirty="0"/>
              <a:t>,  </a:t>
            </a:r>
            <a:r>
              <a:rPr lang="ru-RU" dirty="0" smtClean="0"/>
              <a:t>и др.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Проведение практикумов, методических часов для педагогов по снятию напряжения, повышению психологической устойчивости и релаксации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Разработка и распространение методических материалов для педагогов и родителей (признаки стресса, методы снятия эмоционально-психического напряжения в условиях вынужденной самоизоляции)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Видеоролики для родителей и </a:t>
            </a:r>
            <a:r>
              <a:rPr lang="ru-RU" dirty="0" err="1" smtClean="0"/>
              <a:t>видеозанятия</a:t>
            </a:r>
            <a:r>
              <a:rPr lang="ru-RU" dirty="0" smtClean="0"/>
              <a:t> на </a:t>
            </a:r>
            <a:r>
              <a:rPr lang="ru-RU" dirty="0" err="1" smtClean="0"/>
              <a:t>саморегуляцию</a:t>
            </a:r>
            <a:r>
              <a:rPr lang="ru-RU" dirty="0" smtClean="0"/>
              <a:t> для детей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Разработка и распространение памяток: о режиме дня, о способах развития учебной мотивации,   саморегуляции, волевых процессов у детей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033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1109663"/>
            <a:ext cx="4994275" cy="187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2" name="Прямоугольник 1"/>
          <p:cNvSpPr>
            <a:spLocks noChangeArrowheads="1"/>
          </p:cNvSpPr>
          <p:nvPr/>
        </p:nvSpPr>
        <p:spPr bwMode="auto">
          <a:xfrm>
            <a:off x="781050" y="261938"/>
            <a:ext cx="7996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можно получить психологическую помощь?</a:t>
            </a:r>
          </a:p>
        </p:txBody>
      </p:sp>
      <p:sp>
        <p:nvSpPr>
          <p:cNvPr id="12293" name="Прямоугольник 2"/>
          <p:cNvSpPr>
            <a:spLocks noChangeArrowheads="1"/>
          </p:cNvSpPr>
          <p:nvPr/>
        </p:nvSpPr>
        <p:spPr bwMode="auto">
          <a:xfrm>
            <a:off x="5724525" y="1098550"/>
            <a:ext cx="3249613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Психологическое консультирование, экстренная и кризисная психологическая помощь для детей в трудной жизненной ситуации, подростков и их родителей.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5175" y="3284538"/>
            <a:ext cx="80645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айт детского телефона доверия :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6666"/>
                </a:solidFill>
              </a:rPr>
              <a:t> </a:t>
            </a:r>
            <a:r>
              <a:rPr lang="ru-RU" kern="0" dirty="0">
                <a:solidFill>
                  <a:srgbClr val="006666"/>
                </a:solidFill>
                <a:hlinkClick r:id="rId3"/>
              </a:rPr>
              <a:t>www.telefon-doveria.ru</a:t>
            </a:r>
            <a:endParaRPr lang="ru-RU" kern="0" dirty="0">
              <a:solidFill>
                <a:srgbClr val="006666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rgbClr val="006666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На главной странице сайта посетитель увидит слайдер с возможностью выбрать свою возрастную группу – «дети», «подростки» и «родители» и ознакомиться с интересующей вас информацией.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rgbClr val="006666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Портал для родителей «Я-родитель</a:t>
            </a:r>
            <a:r>
              <a:rPr lang="ru-RU" b="1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»: </a:t>
            </a:r>
            <a:endParaRPr lang="ru-RU" b="1" kern="0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6666"/>
                </a:solidFill>
                <a:hlinkClick r:id="rId4"/>
              </a:rPr>
              <a:t>www.ya-roditel.ru</a:t>
            </a:r>
            <a:endParaRPr lang="ru-RU" kern="0" dirty="0">
              <a:solidFill>
                <a:srgbClr val="006666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rgbClr val="006666"/>
                </a:solidFill>
              </a:rPr>
              <a:t> </a:t>
            </a:r>
            <a:r>
              <a:rPr lang="ru-RU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Здесь родители найдут интересующие статьи,  видео, </a:t>
            </a:r>
            <a:r>
              <a:rPr lang="ru-RU" kern="0" dirty="0" err="1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инфографики</a:t>
            </a:r>
            <a:r>
              <a:rPr lang="ru-RU" kern="0" dirty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, возможность получить бесплатные консультации психолога и юриста.</a:t>
            </a:r>
          </a:p>
        </p:txBody>
      </p:sp>
    </p:spTree>
    <p:extLst>
      <p:ext uri="{BB962C8B-B14F-4D97-AF65-F5344CB8AC3E}">
        <p14:creationId xmlns:p14="http://schemas.microsoft.com/office/powerpoint/2010/main" val="51144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Другая 10">
      <a:dk1>
        <a:sysClr val="windowText" lastClr="000000"/>
      </a:dk1>
      <a:lt1>
        <a:sysClr val="window" lastClr="FFFFFF"/>
      </a:lt1>
      <a:dk2>
        <a:srgbClr val="564B3C"/>
      </a:dk2>
      <a:lt2>
        <a:srgbClr val="999900"/>
      </a:lt2>
      <a:accent1>
        <a:srgbClr val="999900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67</TotalTime>
  <Words>673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Начальная</vt:lpstr>
      <vt:lpstr>Организация психолого-педагогического сопровождения образовательного процесса в условиях дистанционного обучения в Елабужском муниципальном районе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психолого-педагогического сопровождения образовательного процесса в условиях дистанционного обучения в Елабужском муниципальном районе</dc:title>
  <dc:creator>user</dc:creator>
  <cp:lastModifiedBy>user</cp:lastModifiedBy>
  <cp:revision>7</cp:revision>
  <dcterms:created xsi:type="dcterms:W3CDTF">2020-04-09T11:34:58Z</dcterms:created>
  <dcterms:modified xsi:type="dcterms:W3CDTF">2020-04-09T12:42:28Z</dcterms:modified>
</cp:coreProperties>
</file>